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498" r:id="rId3"/>
    <p:sldId id="606" r:id="rId4"/>
    <p:sldId id="257" r:id="rId5"/>
    <p:sldId id="607" r:id="rId6"/>
    <p:sldId id="608" r:id="rId7"/>
    <p:sldId id="610" r:id="rId8"/>
    <p:sldId id="612" r:id="rId9"/>
    <p:sldId id="609" r:id="rId10"/>
    <p:sldId id="611" r:id="rId11"/>
    <p:sldId id="258" r:id="rId12"/>
    <p:sldId id="505" r:id="rId13"/>
    <p:sldId id="604" r:id="rId14"/>
    <p:sldId id="605" r:id="rId15"/>
    <p:sldId id="547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gWqGpmJnm2LhSO/E7EgiMMs26K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1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47"/>
    <p:restoredTop sz="93066"/>
  </p:normalViewPr>
  <p:slideViewPr>
    <p:cSldViewPr snapToGrid="0" snapToObjects="1">
      <p:cViewPr varScale="1">
        <p:scale>
          <a:sx n="104" d="100"/>
          <a:sy n="104" d="100"/>
        </p:scale>
        <p:origin x="12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9" Type="http://customschemas.google.com/relationships/presentationmetadata" Target="metadata"/><Relationship Id="rId3" Type="http://schemas.openxmlformats.org/officeDocument/2006/relationships/slide" Target="slides/slide2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43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d8ed670a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6d8ed670a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0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40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0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0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68210" y="1588503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 dirty="0"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5410" y="11929"/>
            <a:ext cx="12192000" cy="1353806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58E15-DEBE-0941-A587-4DF3467F6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58" y="418466"/>
            <a:ext cx="11360700" cy="763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090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Wrap-Up: Key takeaways from the semester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 and Kit Rodolfa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Models Encode Values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 explicit about what you want the model to do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 and validate that the model actually does this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Understand (and seek out) the perspectives of different stakeholders, people affected by model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Goal is to have a fair overall system, not just a fair model</a:t>
            </a:r>
          </a:p>
        </p:txBody>
      </p:sp>
    </p:spTree>
    <p:extLst>
      <p:ext uri="{BB962C8B-B14F-4D97-AF65-F5344CB8AC3E}">
        <p14:creationId xmlns:p14="http://schemas.microsoft.com/office/powerpoint/2010/main" val="3239537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</a:pPr>
            <a:r>
              <a:rPr lang="en-US"/>
              <a:t>Class Recap</a:t>
            </a:r>
            <a:endParaRPr/>
          </a:p>
        </p:txBody>
      </p:sp>
      <p:grpSp>
        <p:nvGrpSpPr>
          <p:cNvPr id="55" name="Google Shape;55;p24"/>
          <p:cNvGrpSpPr/>
          <p:nvPr/>
        </p:nvGrpSpPr>
        <p:grpSpPr>
          <a:xfrm>
            <a:off x="22197" y="1601932"/>
            <a:ext cx="12126088" cy="4518413"/>
            <a:chOff x="682" y="106620"/>
            <a:chExt cx="12126088" cy="4518413"/>
          </a:xfrm>
        </p:grpSpPr>
        <p:sp>
          <p:nvSpPr>
            <p:cNvPr id="56" name="Google Shape;56;p24"/>
            <p:cNvSpPr/>
            <p:nvPr/>
          </p:nvSpPr>
          <p:spPr>
            <a:xfrm>
              <a:off x="68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accent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4"/>
            <p:cNvSpPr txBox="1"/>
            <p:nvPr/>
          </p:nvSpPr>
          <p:spPr>
            <a:xfrm>
              <a:off x="3531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Scoping</a:t>
              </a:r>
              <a:endParaRPr/>
            </a:p>
          </p:txBody>
        </p:sp>
        <p:sp>
          <p:nvSpPr>
            <p:cNvPr id="58" name="Google Shape;58;p24"/>
            <p:cNvSpPr/>
            <p:nvPr/>
          </p:nvSpPr>
          <p:spPr>
            <a:xfrm>
              <a:off x="175066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4"/>
            <p:cNvSpPr txBox="1"/>
            <p:nvPr/>
          </p:nvSpPr>
          <p:spPr>
            <a:xfrm>
              <a:off x="175066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4"/>
            <p:cNvSpPr/>
            <p:nvPr/>
          </p:nvSpPr>
          <p:spPr>
            <a:xfrm>
              <a:off x="210262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399A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4"/>
            <p:cNvSpPr txBox="1"/>
            <p:nvPr/>
          </p:nvSpPr>
          <p:spPr>
            <a:xfrm>
              <a:off x="213725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Acquisition</a:t>
              </a:r>
              <a:endParaRPr/>
            </a:p>
          </p:txBody>
        </p:sp>
        <p:sp>
          <p:nvSpPr>
            <p:cNvPr id="62" name="Google Shape;62;p24"/>
            <p:cNvSpPr/>
            <p:nvPr/>
          </p:nvSpPr>
          <p:spPr>
            <a:xfrm>
              <a:off x="385260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29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4"/>
            <p:cNvSpPr txBox="1"/>
            <p:nvPr/>
          </p:nvSpPr>
          <p:spPr>
            <a:xfrm>
              <a:off x="385260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4"/>
            <p:cNvSpPr/>
            <p:nvPr/>
          </p:nvSpPr>
          <p:spPr>
            <a:xfrm>
              <a:off x="420456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FA7A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4"/>
            <p:cNvSpPr txBox="1"/>
            <p:nvPr/>
          </p:nvSpPr>
          <p:spPr>
            <a:xfrm>
              <a:off x="423920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Storage</a:t>
              </a:r>
              <a:endParaRPr/>
            </a:p>
          </p:txBody>
        </p:sp>
        <p:sp>
          <p:nvSpPr>
            <p:cNvPr id="66" name="Google Shape;66;p24"/>
            <p:cNvSpPr/>
            <p:nvPr/>
          </p:nvSpPr>
          <p:spPr>
            <a:xfrm>
              <a:off x="5954552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EA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4"/>
            <p:cNvSpPr txBox="1"/>
            <p:nvPr/>
          </p:nvSpPr>
          <p:spPr>
            <a:xfrm>
              <a:off x="5954552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4"/>
            <p:cNvSpPr/>
            <p:nvPr/>
          </p:nvSpPr>
          <p:spPr>
            <a:xfrm>
              <a:off x="630651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AAFA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4"/>
            <p:cNvSpPr txBox="1"/>
            <p:nvPr/>
          </p:nvSpPr>
          <p:spPr>
            <a:xfrm>
              <a:off x="634114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Linkage</a:t>
              </a:r>
              <a:endParaRPr/>
            </a:p>
          </p:txBody>
        </p:sp>
        <p:sp>
          <p:nvSpPr>
            <p:cNvPr id="70" name="Google Shape;70;p24"/>
            <p:cNvSpPr/>
            <p:nvPr/>
          </p:nvSpPr>
          <p:spPr>
            <a:xfrm>
              <a:off x="805649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A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4"/>
            <p:cNvSpPr txBox="1"/>
            <p:nvPr/>
          </p:nvSpPr>
          <p:spPr>
            <a:xfrm>
              <a:off x="805649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4"/>
            <p:cNvSpPr/>
            <p:nvPr/>
          </p:nvSpPr>
          <p:spPr>
            <a:xfrm>
              <a:off x="840845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6B69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4"/>
            <p:cNvSpPr txBox="1"/>
            <p:nvPr/>
          </p:nvSpPr>
          <p:spPr>
            <a:xfrm>
              <a:off x="844308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Exploration</a:t>
              </a:r>
              <a:endParaRPr/>
            </a:p>
          </p:txBody>
        </p:sp>
        <p:sp>
          <p:nvSpPr>
            <p:cNvPr id="74" name="Google Shape;74;p24"/>
            <p:cNvSpPr/>
            <p:nvPr/>
          </p:nvSpPr>
          <p:spPr>
            <a:xfrm>
              <a:off x="1015843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6B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4"/>
            <p:cNvSpPr txBox="1"/>
            <p:nvPr/>
          </p:nvSpPr>
          <p:spPr>
            <a:xfrm>
              <a:off x="1015843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4"/>
            <p:cNvSpPr/>
            <p:nvPr/>
          </p:nvSpPr>
          <p:spPr>
            <a:xfrm>
              <a:off x="1051039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2BC8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4"/>
            <p:cNvSpPr txBox="1"/>
            <p:nvPr/>
          </p:nvSpPr>
          <p:spPr>
            <a:xfrm>
              <a:off x="1054503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Analytical Formulation</a:t>
              </a:r>
              <a:endParaRPr/>
            </a:p>
          </p:txBody>
        </p:sp>
        <p:sp>
          <p:nvSpPr>
            <p:cNvPr id="78" name="Google Shape;78;p24"/>
            <p:cNvSpPr/>
            <p:nvPr/>
          </p:nvSpPr>
          <p:spPr>
            <a:xfrm rot="5400000">
              <a:off x="11216695" y="1422655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4"/>
            <p:cNvSpPr txBox="1"/>
            <p:nvPr/>
          </p:nvSpPr>
          <p:spPr>
            <a:xfrm>
              <a:off x="11257450" y="1422656"/>
              <a:ext cx="122268" cy="1426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4"/>
            <p:cNvSpPr/>
            <p:nvPr/>
          </p:nvSpPr>
          <p:spPr>
            <a:xfrm>
              <a:off x="1051039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FC280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4"/>
            <p:cNvSpPr txBox="1"/>
            <p:nvPr/>
          </p:nvSpPr>
          <p:spPr>
            <a:xfrm>
              <a:off x="1054503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ML Pipelines</a:t>
              </a:r>
              <a:endParaRPr/>
            </a:p>
          </p:txBody>
        </p:sp>
        <p:sp>
          <p:nvSpPr>
            <p:cNvPr id="82" name="Google Shape;82;p24"/>
            <p:cNvSpPr/>
            <p:nvPr/>
          </p:nvSpPr>
          <p:spPr>
            <a:xfrm rot="10800000">
              <a:off x="10173006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DC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4"/>
            <p:cNvSpPr txBox="1"/>
            <p:nvPr/>
          </p:nvSpPr>
          <p:spPr>
            <a:xfrm>
              <a:off x="10234140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4"/>
            <p:cNvSpPr/>
            <p:nvPr/>
          </p:nvSpPr>
          <p:spPr>
            <a:xfrm>
              <a:off x="840845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CC86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4"/>
            <p:cNvSpPr txBox="1"/>
            <p:nvPr/>
          </p:nvSpPr>
          <p:spPr>
            <a:xfrm>
              <a:off x="844308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Baselines</a:t>
              </a:r>
              <a:endParaRPr/>
            </a:p>
          </p:txBody>
        </p:sp>
        <p:sp>
          <p:nvSpPr>
            <p:cNvPr id="86" name="Google Shape;86;p24"/>
            <p:cNvSpPr/>
            <p:nvPr/>
          </p:nvSpPr>
          <p:spPr>
            <a:xfrm rot="10800000">
              <a:off x="807106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C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4"/>
            <p:cNvSpPr txBox="1"/>
            <p:nvPr/>
          </p:nvSpPr>
          <p:spPr>
            <a:xfrm>
              <a:off x="813219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4"/>
            <p:cNvSpPr/>
            <p:nvPr/>
          </p:nvSpPr>
          <p:spPr>
            <a:xfrm>
              <a:off x="630651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8CE5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4"/>
            <p:cNvSpPr txBox="1"/>
            <p:nvPr/>
          </p:nvSpPr>
          <p:spPr>
            <a:xfrm>
              <a:off x="634114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Feature Generation</a:t>
              </a:r>
              <a:endParaRPr/>
            </a:p>
          </p:txBody>
        </p:sp>
        <p:sp>
          <p:nvSpPr>
            <p:cNvPr id="90" name="Google Shape;90;p24"/>
            <p:cNvSpPr/>
            <p:nvPr/>
          </p:nvSpPr>
          <p:spPr>
            <a:xfrm rot="10800000">
              <a:off x="5969120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D1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4"/>
            <p:cNvSpPr txBox="1"/>
            <p:nvPr/>
          </p:nvSpPr>
          <p:spPr>
            <a:xfrm>
              <a:off x="6030254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4"/>
            <p:cNvSpPr/>
            <p:nvPr/>
          </p:nvSpPr>
          <p:spPr>
            <a:xfrm>
              <a:off x="420456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3D4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4"/>
            <p:cNvSpPr txBox="1"/>
            <p:nvPr/>
          </p:nvSpPr>
          <p:spPr>
            <a:xfrm>
              <a:off x="423920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 Test Splits</a:t>
              </a:r>
              <a:endParaRPr/>
            </a:p>
          </p:txBody>
        </p:sp>
        <p:sp>
          <p:nvSpPr>
            <p:cNvPr id="94" name="Google Shape;94;p24"/>
            <p:cNvSpPr/>
            <p:nvPr/>
          </p:nvSpPr>
          <p:spPr>
            <a:xfrm rot="10800000">
              <a:off x="3856288" y="2290642"/>
              <a:ext cx="225557" cy="15037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1D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4"/>
            <p:cNvSpPr txBox="1"/>
            <p:nvPr/>
          </p:nvSpPr>
          <p:spPr>
            <a:xfrm>
              <a:off x="3901399" y="2320716"/>
              <a:ext cx="180446" cy="90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4"/>
            <p:cNvSpPr/>
            <p:nvPr/>
          </p:nvSpPr>
          <p:spPr>
            <a:xfrm>
              <a:off x="210262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8DA5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4"/>
            <p:cNvSpPr txBox="1"/>
            <p:nvPr/>
          </p:nvSpPr>
          <p:spPr>
            <a:xfrm>
              <a:off x="213725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Evaluation Metrics</a:t>
              </a:r>
              <a:endParaRPr/>
            </a:p>
          </p:txBody>
        </p:sp>
        <p:sp>
          <p:nvSpPr>
            <p:cNvPr id="98" name="Google Shape;98;p24"/>
            <p:cNvSpPr/>
            <p:nvPr/>
          </p:nvSpPr>
          <p:spPr>
            <a:xfrm rot="10800000">
              <a:off x="176523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87D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4"/>
            <p:cNvSpPr txBox="1"/>
            <p:nvPr/>
          </p:nvSpPr>
          <p:spPr>
            <a:xfrm>
              <a:off x="182636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4"/>
            <p:cNvSpPr/>
            <p:nvPr/>
          </p:nvSpPr>
          <p:spPr>
            <a:xfrm>
              <a:off x="68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8FE04E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4"/>
            <p:cNvSpPr txBox="1"/>
            <p:nvPr/>
          </p:nvSpPr>
          <p:spPr>
            <a:xfrm>
              <a:off x="3531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Modeling</a:t>
              </a:r>
              <a:endParaRPr/>
            </a:p>
          </p:txBody>
        </p:sp>
        <p:sp>
          <p:nvSpPr>
            <p:cNvPr id="102" name="Google Shape;102;p24"/>
            <p:cNvSpPr/>
            <p:nvPr/>
          </p:nvSpPr>
          <p:spPr>
            <a:xfrm rot="5400000">
              <a:off x="706978" y="309065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4"/>
            <p:cNvSpPr txBox="1"/>
            <p:nvPr/>
          </p:nvSpPr>
          <p:spPr>
            <a:xfrm>
              <a:off x="747733" y="3090652"/>
              <a:ext cx="122268" cy="1426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4"/>
            <p:cNvSpPr/>
            <p:nvPr/>
          </p:nvSpPr>
          <p:spPr>
            <a:xfrm>
              <a:off x="68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A9E44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4"/>
            <p:cNvSpPr txBox="1"/>
            <p:nvPr/>
          </p:nvSpPr>
          <p:spPr>
            <a:xfrm>
              <a:off x="3531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 Selection</a:t>
              </a:r>
              <a:endParaRPr/>
            </a:p>
          </p:txBody>
        </p:sp>
        <p:sp>
          <p:nvSpPr>
            <p:cNvPr id="106" name="Google Shape;106;p24"/>
            <p:cNvSpPr/>
            <p:nvPr/>
          </p:nvSpPr>
          <p:spPr>
            <a:xfrm>
              <a:off x="175066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BCE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4"/>
            <p:cNvSpPr txBox="1"/>
            <p:nvPr/>
          </p:nvSpPr>
          <p:spPr>
            <a:xfrm>
              <a:off x="175066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4"/>
            <p:cNvSpPr/>
            <p:nvPr/>
          </p:nvSpPr>
          <p:spPr>
            <a:xfrm>
              <a:off x="210262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C7EA49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4"/>
            <p:cNvSpPr txBox="1"/>
            <p:nvPr/>
          </p:nvSpPr>
          <p:spPr>
            <a:xfrm>
              <a:off x="213725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Interpretability</a:t>
              </a:r>
              <a:endParaRPr/>
            </a:p>
          </p:txBody>
        </p:sp>
        <p:sp>
          <p:nvSpPr>
            <p:cNvPr id="110" name="Google Shape;110;p24"/>
            <p:cNvSpPr/>
            <p:nvPr/>
          </p:nvSpPr>
          <p:spPr>
            <a:xfrm>
              <a:off x="385260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E1E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4"/>
            <p:cNvSpPr txBox="1"/>
            <p:nvPr/>
          </p:nvSpPr>
          <p:spPr>
            <a:xfrm>
              <a:off x="385260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4"/>
            <p:cNvSpPr/>
            <p:nvPr/>
          </p:nvSpPr>
          <p:spPr>
            <a:xfrm>
              <a:off x="420456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E6EF4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4"/>
            <p:cNvSpPr txBox="1"/>
            <p:nvPr/>
          </p:nvSpPr>
          <p:spPr>
            <a:xfrm>
              <a:off x="423920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Bias/Fairness</a:t>
              </a:r>
              <a:endParaRPr/>
            </a:p>
          </p:txBody>
        </p:sp>
        <p:sp>
          <p:nvSpPr>
            <p:cNvPr id="114" name="Google Shape;114;p24"/>
            <p:cNvSpPr/>
            <p:nvPr/>
          </p:nvSpPr>
          <p:spPr>
            <a:xfrm>
              <a:off x="5954552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4E0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4"/>
            <p:cNvSpPr txBox="1"/>
            <p:nvPr/>
          </p:nvSpPr>
          <p:spPr>
            <a:xfrm>
              <a:off x="5954552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4"/>
            <p:cNvSpPr/>
            <p:nvPr/>
          </p:nvSpPr>
          <p:spPr>
            <a:xfrm>
              <a:off x="630651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F4DC4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4"/>
            <p:cNvSpPr txBox="1"/>
            <p:nvPr/>
          </p:nvSpPr>
          <p:spPr>
            <a:xfrm>
              <a:off x="634114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Field Trials</a:t>
              </a:r>
              <a:endParaRPr/>
            </a:p>
          </p:txBody>
        </p:sp>
        <p:sp>
          <p:nvSpPr>
            <p:cNvPr id="118" name="Google Shape;118;p24"/>
            <p:cNvSpPr/>
            <p:nvPr/>
          </p:nvSpPr>
          <p:spPr>
            <a:xfrm>
              <a:off x="805649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9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4"/>
            <p:cNvSpPr txBox="1"/>
            <p:nvPr/>
          </p:nvSpPr>
          <p:spPr>
            <a:xfrm>
              <a:off x="805649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4"/>
            <p:cNvSpPr/>
            <p:nvPr/>
          </p:nvSpPr>
          <p:spPr>
            <a:xfrm>
              <a:off x="840845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4"/>
            <p:cNvSpPr txBox="1"/>
            <p:nvPr/>
          </p:nvSpPr>
          <p:spPr>
            <a:xfrm>
              <a:off x="844308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Deployment</a:t>
              </a:r>
              <a:endParaRPr/>
            </a:p>
          </p:txBody>
        </p:sp>
        <p:sp>
          <p:nvSpPr>
            <p:cNvPr id="122" name="Google Shape;122;p24"/>
            <p:cNvSpPr/>
            <p:nvPr/>
          </p:nvSpPr>
          <p:spPr>
            <a:xfrm>
              <a:off x="1015843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EA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4"/>
            <p:cNvSpPr txBox="1"/>
            <p:nvPr/>
          </p:nvSpPr>
          <p:spPr>
            <a:xfrm>
              <a:off x="1015843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4"/>
            <p:cNvSpPr/>
            <p:nvPr/>
          </p:nvSpPr>
          <p:spPr>
            <a:xfrm>
              <a:off x="1051039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4"/>
            <p:cNvSpPr txBox="1"/>
            <p:nvPr/>
          </p:nvSpPr>
          <p:spPr>
            <a:xfrm>
              <a:off x="1054503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Maintenance &amp; Monitoring</a:t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268210" y="1632046"/>
            <a:ext cx="11666400" cy="49545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Scope: </a:t>
            </a:r>
            <a:r>
              <a:rPr lang="en-US" dirty="0">
                <a:solidFill>
                  <a:schemeClr val="tx1"/>
                </a:solidFill>
              </a:rPr>
              <a:t>Goals, Actions, Data, Analysis, Ethics</a:t>
            </a:r>
          </a:p>
          <a:p>
            <a:r>
              <a:rPr lang="en-US" b="1" dirty="0">
                <a:solidFill>
                  <a:schemeClr val="tx1"/>
                </a:solidFill>
              </a:rPr>
              <a:t>Data: </a:t>
            </a:r>
            <a:r>
              <a:rPr lang="en-US" dirty="0">
                <a:solidFill>
                  <a:schemeClr val="tx1"/>
                </a:solidFill>
              </a:rPr>
              <a:t>Getting, storing, linking, exploring, and understanding</a:t>
            </a:r>
          </a:p>
          <a:p>
            <a:r>
              <a:rPr lang="en-US" b="1" dirty="0">
                <a:solidFill>
                  <a:schemeClr val="tx1"/>
                </a:solidFill>
              </a:rPr>
              <a:t>Formulation</a:t>
            </a:r>
            <a:r>
              <a:rPr lang="en-US" dirty="0">
                <a:solidFill>
                  <a:schemeClr val="tx1"/>
                </a:solidFill>
              </a:rPr>
              <a:t>: Rows, Labels, Time, Metric, Baselines</a:t>
            </a:r>
          </a:p>
          <a:p>
            <a:r>
              <a:rPr lang="en-US" b="1" dirty="0">
                <a:solidFill>
                  <a:schemeClr val="tx1"/>
                </a:solidFill>
              </a:rPr>
              <a:t>Pipeline</a:t>
            </a:r>
            <a:r>
              <a:rPr lang="en-US" dirty="0">
                <a:solidFill>
                  <a:schemeClr val="tx1"/>
                </a:solidFill>
              </a:rPr>
              <a:t>: Rows, Labels, Features, Train-Validation Pairs, Metrics, Models + </a:t>
            </a:r>
            <a:r>
              <a:rPr lang="en-US" dirty="0" err="1">
                <a:solidFill>
                  <a:schemeClr val="tx1"/>
                </a:solidFill>
              </a:rPr>
              <a:t>hps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Model Selection: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Run Experiments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Analyze results to choose best model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Iterate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25028"/>
            <a:ext cx="121920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Recap so far</a:t>
            </a:r>
          </a:p>
        </p:txBody>
      </p:sp>
    </p:spTree>
    <p:extLst>
      <p:ext uri="{BB962C8B-B14F-4D97-AF65-F5344CB8AC3E}">
        <p14:creationId xmlns:p14="http://schemas.microsoft.com/office/powerpoint/2010/main" val="3564818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Scope: what’s your goal?</a:t>
            </a:r>
          </a:p>
          <a:p>
            <a:r>
              <a:rPr lang="en-US" dirty="0"/>
              <a:t>Analytical Formulation: What are you predicting, for whom, when, how often, for and for what purpose?</a:t>
            </a:r>
          </a:p>
          <a:p>
            <a:r>
              <a:rPr lang="en-US" b="1" dirty="0"/>
              <a:t>baselines</a:t>
            </a:r>
          </a:p>
          <a:p>
            <a:r>
              <a:rPr lang="en-US" dirty="0"/>
              <a:t>What and when is a row? What and how far out is the label?</a:t>
            </a:r>
          </a:p>
          <a:p>
            <a:r>
              <a:rPr lang="en-US" dirty="0"/>
              <a:t>Features do not come with the data – you need to create them. They need to include not just information about the entity you’re predicting about but also about the context they’re in – compared to similar entities, in the recent past, in nearby places</a:t>
            </a:r>
          </a:p>
          <a:p>
            <a:r>
              <a:rPr lang="en-US" dirty="0"/>
              <a:t>What do you want to generalize to? Future? To a new geography? To a new domain? K-fold is rarely the right model selection method.</a:t>
            </a:r>
          </a:p>
          <a:p>
            <a:r>
              <a:rPr lang="en-US" dirty="0"/>
              <a:t>Leaving time for labels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75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Modeling: hyperparameters matter. Need to understand which ones to vary and what range. </a:t>
            </a:r>
            <a:r>
              <a:rPr lang="en-US" dirty="0" err="1"/>
              <a:t>Rfs</a:t>
            </a:r>
            <a:r>
              <a:rPr lang="en-US" dirty="0"/>
              <a:t>, LR, Dt, boosting, …</a:t>
            </a:r>
          </a:p>
          <a:p>
            <a:r>
              <a:rPr lang="en-US" dirty="0"/>
              <a:t>Models do not give 0/1 classification – they give a score that is rarely a probability. Do not use argmax or predict function in </a:t>
            </a:r>
            <a:r>
              <a:rPr lang="en-US" dirty="0" err="1"/>
              <a:t>sklearn</a:t>
            </a:r>
            <a:endParaRPr lang="en-US" dirty="0"/>
          </a:p>
          <a:p>
            <a:r>
              <a:rPr lang="en-US" b="1" dirty="0"/>
              <a:t>Metrics: there is no such thing as absolute accuracy, precision or recall.</a:t>
            </a:r>
            <a:r>
              <a:rPr lang="en-US" dirty="0"/>
              <a:t> It depends on the threshold. 0.5 is a bad threshold in general but often assumed in ml packages.</a:t>
            </a:r>
          </a:p>
          <a:p>
            <a:r>
              <a:rPr lang="en-US" dirty="0"/>
              <a:t>AUC can be useful but not in most problems. </a:t>
            </a:r>
          </a:p>
          <a:p>
            <a:r>
              <a:rPr lang="en-US" b="1" dirty="0" err="1"/>
              <a:t>Pr</a:t>
            </a:r>
            <a:r>
              <a:rPr lang="en-US" b="1" dirty="0"/>
              <a:t>-k curve</a:t>
            </a:r>
            <a:r>
              <a:rPr lang="en-US" dirty="0"/>
              <a:t> </a:t>
            </a:r>
          </a:p>
          <a:p>
            <a:r>
              <a:rPr lang="en-US" b="1" dirty="0"/>
              <a:t>Model selection</a:t>
            </a:r>
          </a:p>
          <a:p>
            <a:r>
              <a:rPr lang="en-US" b="1" dirty="0"/>
              <a:t>Interpretability – using simple models to debug. Print them out,. Cross-tabs</a:t>
            </a:r>
          </a:p>
          <a:p>
            <a:r>
              <a:rPr lang="en-US" dirty="0"/>
              <a:t>Bias and fairness</a:t>
            </a:r>
          </a:p>
          <a:p>
            <a:r>
              <a:rPr lang="en-US" dirty="0"/>
              <a:t>trials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57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E038B8-9DA1-054F-B953-838194CAC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Many Bias Measures: How do we select what we care about?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58D6F-426F-5B4B-AF46-1F22AAE55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1022"/>
            <a:ext cx="12192000" cy="46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7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23871C-7CA8-1448-8FFC-1AE6E1838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E0A5F0-1D89-954D-91FB-596CD9E690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Due next week:</a:t>
            </a:r>
          </a:p>
          <a:p>
            <a:r>
              <a:rPr lang="en-US" dirty="0"/>
              <a:t>1-page writeup</a:t>
            </a:r>
          </a:p>
          <a:p>
            <a:r>
              <a:rPr lang="en-US" dirty="0"/>
              <a:t>Peer contribution survey</a:t>
            </a:r>
          </a:p>
          <a:p>
            <a:r>
              <a:rPr lang="en-US" dirty="0"/>
              <a:t>Anonymous feedback to us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123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30EF-FF3B-1045-8403-3C5ABE1EF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36339-41CF-464D-84D6-A6532DCE71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EAAC3-E446-8448-ACE4-5A203ECBC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533" y="-80310"/>
            <a:ext cx="12295763" cy="693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15600" y="148520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What we want(ed) you to learn from this class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50000"/>
              </a:lnSpc>
              <a:buSzPts val="1800"/>
            </a:pPr>
            <a:r>
              <a:rPr lang="en" dirty="0">
                <a:solidFill>
                  <a:schemeClr val="tx1"/>
                </a:solidFill>
              </a:rPr>
              <a:t>How to responsibly and effectively solve real-world problems using ML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" sz="2133" dirty="0">
                <a:solidFill>
                  <a:schemeClr val="tx1"/>
                </a:solidFill>
              </a:rPr>
              <a:t>Understand the *entire* Machine Learning process (and get hands-on e</a:t>
            </a:r>
            <a:r>
              <a:rPr lang="en-US" sz="2133" dirty="0" err="1">
                <a:solidFill>
                  <a:schemeClr val="tx1"/>
                </a:solidFill>
              </a:rPr>
              <a:t>xp</a:t>
            </a:r>
            <a:r>
              <a:rPr lang="en" sz="2133" dirty="0" err="1">
                <a:solidFill>
                  <a:schemeClr val="tx1"/>
                </a:solidFill>
              </a:rPr>
              <a:t>erience</a:t>
            </a:r>
            <a:r>
              <a:rPr lang="en" sz="2133" dirty="0">
                <a:solidFill>
                  <a:schemeClr val="tx1"/>
                </a:solidFill>
              </a:rPr>
              <a:t> doing most of it)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2133" dirty="0">
                <a:solidFill>
                  <a:schemeClr val="tx1"/>
                </a:solidFill>
              </a:rPr>
              <a:t>Build (and use) reusable ML pipelines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2133" dirty="0">
                <a:solidFill>
                  <a:schemeClr val="tx1"/>
                </a:solidFill>
              </a:rPr>
              <a:t>Learn how to formulate ML problems, use, understand, evaluate, and communicate ML methods (that you have covered in earlier classes) in the context of a real problem</a:t>
            </a:r>
          </a:p>
          <a:p>
            <a:pPr lvl="1" indent="-457189">
              <a:lnSpc>
                <a:spcPct val="150000"/>
              </a:lnSpc>
              <a:spcBef>
                <a:spcPts val="0"/>
              </a:spcBef>
              <a:buSzPts val="1800"/>
            </a:pPr>
            <a:endParaRPr sz="2133" dirty="0"/>
          </a:p>
          <a:p>
            <a:pPr marL="0" indent="0">
              <a:spcBef>
                <a:spcPts val="2133"/>
              </a:spcBef>
              <a:buClr>
                <a:schemeClr val="dk1"/>
              </a:buClr>
              <a:buSzPts val="1100"/>
              <a:buNone/>
            </a:pP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2CB03-C57A-264F-8B27-05C93E607F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61B00"/>
          </a:solidFill>
          <a:ln>
            <a:solidFill>
              <a:srgbClr val="A61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N Big Take-Aways</a:t>
            </a:r>
          </a:p>
        </p:txBody>
      </p:sp>
    </p:spTree>
    <p:extLst>
      <p:ext uri="{BB962C8B-B14F-4D97-AF65-F5344CB8AC3E}">
        <p14:creationId xmlns:p14="http://schemas.microsoft.com/office/powerpoint/2010/main" val="2007515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All Your Modeling Decisions</a:t>
            </a:r>
          </a:p>
          <a:p>
            <a:pPr algn="ctr"/>
            <a:r>
              <a:rPr lang="en-US" sz="6000" dirty="0"/>
              <a:t>Should Reflect How </a:t>
            </a:r>
          </a:p>
          <a:p>
            <a:pPr algn="ctr"/>
            <a:r>
              <a:rPr lang="en-US" sz="6000" dirty="0"/>
              <a:t>It Will Be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234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your goal (it’s not to build a model)?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are you trying to generalize to?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Who/what is this model going to be applied to? When?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the right metric for “accuracy” (rarely is this AUC or F1)?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does fairness mean in this context?</a:t>
            </a:r>
          </a:p>
        </p:txBody>
      </p:sp>
    </p:spTree>
    <p:extLst>
      <p:ext uri="{BB962C8B-B14F-4D97-AF65-F5344CB8AC3E}">
        <p14:creationId xmlns:p14="http://schemas.microsoft.com/office/powerpoint/2010/main" val="2993271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Remember to Think</a:t>
            </a:r>
          </a:p>
          <a:p>
            <a:pPr algn="ctr"/>
            <a:r>
              <a:rPr lang="en-US" sz="6000" dirty="0"/>
              <a:t>4th-Dimensionally</a:t>
            </a:r>
          </a:p>
          <a:p>
            <a:pPr algn="ctr"/>
            <a:r>
              <a:rPr lang="en-US" sz="6000" dirty="0"/>
              <a:t>(Time Matters)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234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is your prediction being made?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information is available for features at that time? What isn’t?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frequently will the model be updated?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 what time horizon is your label occurring?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Leave time to collect labels between training and validation</a:t>
            </a:r>
          </a:p>
        </p:txBody>
      </p:sp>
    </p:spTree>
    <p:extLst>
      <p:ext uri="{BB962C8B-B14F-4D97-AF65-F5344CB8AC3E}">
        <p14:creationId xmlns:p14="http://schemas.microsoft.com/office/powerpoint/2010/main" val="4162205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Data != Matrix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1420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doesn’t come with labels, you have to create them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doesn’t come with features, you have to construct them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Rows in the raw data are rarely the rows in the training/validation matrix</a:t>
            </a:r>
          </a:p>
        </p:txBody>
      </p:sp>
    </p:spTree>
    <p:extLst>
      <p:ext uri="{BB962C8B-B14F-4D97-AF65-F5344CB8AC3E}">
        <p14:creationId xmlns:p14="http://schemas.microsoft.com/office/powerpoint/2010/main" val="410953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The Defaults Are</a:t>
            </a:r>
          </a:p>
          <a:p>
            <a:pPr algn="ctr"/>
            <a:r>
              <a:rPr lang="en-US" sz="6000" dirty="0"/>
              <a:t>Mostly Bad</a:t>
            </a:r>
          </a:p>
          <a:p>
            <a:pPr algn="ctr"/>
            <a:r>
              <a:rPr lang="en-US" sz="4800" dirty="0"/>
              <a:t>(aka Models Don’t Give 0/1 Labels)</a:t>
            </a:r>
            <a:endParaRPr lang="en-US" sz="6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420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Models give scores not predicted classes, these are rarely probabilities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0.5 score threshold is almost never what you want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Hyperparameters matter and defaults in many packages aren’t great</a:t>
            </a:r>
          </a:p>
        </p:txBody>
      </p:sp>
    </p:spTree>
    <p:extLst>
      <p:ext uri="{BB962C8B-B14F-4D97-AF65-F5344CB8AC3E}">
        <p14:creationId xmlns:p14="http://schemas.microsoft.com/office/powerpoint/2010/main" val="8910975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728</Words>
  <Application>Microsoft Macintosh PowerPoint</Application>
  <PresentationFormat>Widescreen</PresentationFormat>
  <Paragraphs>92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Simple Light</vt:lpstr>
      <vt:lpstr>PowerPoint Presentation</vt:lpstr>
      <vt:lpstr>Reminders</vt:lpstr>
      <vt:lpstr>PowerPoint Presentation</vt:lpstr>
      <vt:lpstr>What we want(ed) you to learn from this class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 Recap</vt:lpstr>
      <vt:lpstr>Recap so far</vt:lpstr>
      <vt:lpstr>PowerPoint Presentation</vt:lpstr>
      <vt:lpstr>PowerPoint Presentation</vt:lpstr>
      <vt:lpstr>Many Bias Measures: How do we select what we care about?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Kit Rodolfa</cp:lastModifiedBy>
  <cp:revision>12</cp:revision>
  <dcterms:created xsi:type="dcterms:W3CDTF">2020-01-14T19:43:43Z</dcterms:created>
  <dcterms:modified xsi:type="dcterms:W3CDTF">2021-12-02T17:29:50Z</dcterms:modified>
</cp:coreProperties>
</file>